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5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Average" panose="02000503040000020003" pitchFamily="2" charset="77"/>
      <p:regular r:id="rId26"/>
    </p:embeddedFont>
    <p:embeddedFont>
      <p:font typeface="Lato" panose="020F0502020204030203" pitchFamily="34" charset="77"/>
      <p:regular r:id="rId27"/>
      <p:bold r:id="rId28"/>
      <p:italic r:id="rId29"/>
      <p:boldItalic r:id="rId30"/>
    </p:embeddedFont>
    <p:embeddedFont>
      <p:font typeface="Montserrat" pitchFamily="2" charset="77"/>
      <p:regular r:id="rId31"/>
      <p:bold r:id="rId32"/>
      <p:italic r:id="rId33"/>
      <p:boldItalic r:id="rId34"/>
    </p:embeddedFont>
    <p:embeddedFont>
      <p:font typeface="Open Sans" panose="020B0706030804020204" pitchFamily="34" charset="0"/>
      <p:regular r:id="rId35"/>
      <p:bold r:id="rId36"/>
      <p:italic r:id="rId37"/>
      <p:boldItalic r:id="rId38"/>
    </p:embeddedFont>
    <p:embeddedFont>
      <p:font typeface="Open Sans SemiBold" panose="020B0606030504020204" pitchFamily="34" charset="0"/>
      <p:regular r:id="rId39"/>
      <p:bold r:id="rId40"/>
      <p:italic r:id="rId41"/>
      <p:boldItalic r:id="rId42"/>
    </p:embeddedFont>
    <p:embeddedFont>
      <p:font typeface="Oswald" pitchFamily="2" charset="77"/>
      <p:regular r:id="rId43"/>
      <p:bold r:id="rId44"/>
    </p:embeddedFont>
    <p:embeddedFont>
      <p:font typeface="Playfair Display" pitchFamily="2" charset="77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84"/>
    <p:restoredTop sz="94648"/>
  </p:normalViewPr>
  <p:slideViewPr>
    <p:cSldViewPr snapToGrid="0">
      <p:cViewPr varScale="1">
        <p:scale>
          <a:sx n="162" d="100"/>
          <a:sy n="162" d="100"/>
        </p:scale>
        <p:origin x="22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58c82c252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58c82c252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58c82c252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58c82c252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58c82c252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58c82c252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c8a76b4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c8a76b4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5c120f46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5c120f46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5a29136f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5a29136f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5a29136fd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5a29136fd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5a29136fd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5a29136fd_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5c79e9d34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5c79e9d34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5c79e9d34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5c79e9d34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58c82c252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58c82c252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5c8a761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5c8a761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bd216854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bd216854a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5c2d297d9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5c2d297d9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bd216854a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bd216854a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5c8a761f3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5c8a761f3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58c82c252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58c82c252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5c79e9d34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5c79e9d34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a29136fd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5a29136fd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5c79e9d34_0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5c79e9d34_0_1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bb9f752c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bb9f752c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bd21685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bd21685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6" name="Google Shape;56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" name="Google Shape;81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6" name="Google Shape;86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1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9" name="Google Shape;109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">
  <p:cSld name="TITLE_AND_BODY_3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7"/>
          <p:cNvGrpSpPr/>
          <p:nvPr/>
        </p:nvGrpSpPr>
        <p:grpSpPr>
          <a:xfrm>
            <a:off x="-2" y="0"/>
            <a:ext cx="5410127" cy="5143500"/>
            <a:chOff x="-1" y="0"/>
            <a:chExt cx="7213503" cy="6858000"/>
          </a:xfrm>
        </p:grpSpPr>
        <p:sp>
          <p:nvSpPr>
            <p:cNvPr id="116" name="Google Shape;116;p17"/>
            <p:cNvSpPr/>
            <p:nvPr/>
          </p:nvSpPr>
          <p:spPr>
            <a:xfrm>
              <a:off x="0" y="0"/>
              <a:ext cx="7213500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7" name="Google Shape;117;p17" descr="image6.jpeg"/>
            <p:cNvPicPr preferRelativeResize="0"/>
            <p:nvPr/>
          </p:nvPicPr>
          <p:blipFill rotWithShape="1">
            <a:blip r:embed="rId2">
              <a:alphaModFix/>
            </a:blip>
            <a:srcRect l="14935" r="14942"/>
            <a:stretch/>
          </p:blipFill>
          <p:spPr>
            <a:xfrm>
              <a:off x="-1" y="0"/>
              <a:ext cx="7213503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7"/>
          <p:cNvSpPr/>
          <p:nvPr/>
        </p:nvSpPr>
        <p:spPr>
          <a:xfrm>
            <a:off x="-1" y="0"/>
            <a:ext cx="5410200" cy="5143500"/>
          </a:xfrm>
          <a:prstGeom prst="rect">
            <a:avLst/>
          </a:prstGeom>
          <a:solidFill>
            <a:srgbClr val="313C41">
              <a:alpha val="8745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5123702" y="1151030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5123702" y="1998754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5123702" y="3694202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6742580" y="1406920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3" name="Google Shape;123;p17"/>
          <p:cNvSpPr txBox="1"/>
          <p:nvPr/>
        </p:nvSpPr>
        <p:spPr>
          <a:xfrm>
            <a:off x="7307368" y="1151030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 sz="1100"/>
          </a:p>
        </p:txBody>
      </p:sp>
      <p:sp>
        <p:nvSpPr>
          <p:cNvPr id="124" name="Google Shape;124;p17"/>
          <p:cNvSpPr txBox="1"/>
          <p:nvPr/>
        </p:nvSpPr>
        <p:spPr>
          <a:xfrm>
            <a:off x="6742580" y="2266412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5" name="Google Shape;125;p17"/>
          <p:cNvSpPr txBox="1"/>
          <p:nvPr/>
        </p:nvSpPr>
        <p:spPr>
          <a:xfrm>
            <a:off x="7307368" y="2010524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Eligibility</a:t>
            </a:r>
            <a:endParaRPr sz="1100"/>
          </a:p>
        </p:txBody>
      </p:sp>
      <p:sp>
        <p:nvSpPr>
          <p:cNvPr id="126" name="Google Shape;126;p17"/>
          <p:cNvSpPr txBox="1"/>
          <p:nvPr/>
        </p:nvSpPr>
        <p:spPr>
          <a:xfrm>
            <a:off x="6742580" y="3114137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7" name="Google Shape;127;p17"/>
          <p:cNvSpPr txBox="1"/>
          <p:nvPr/>
        </p:nvSpPr>
        <p:spPr>
          <a:xfrm>
            <a:off x="7307368" y="2858247"/>
            <a:ext cx="1361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Costs</a:t>
            </a:r>
            <a:endParaRPr sz="1100"/>
          </a:p>
        </p:txBody>
      </p:sp>
      <p:sp>
        <p:nvSpPr>
          <p:cNvPr id="128" name="Google Shape;128;p17"/>
          <p:cNvSpPr txBox="1"/>
          <p:nvPr/>
        </p:nvSpPr>
        <p:spPr>
          <a:xfrm>
            <a:off x="6742580" y="3961861"/>
            <a:ext cx="19266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wonderful serenity has taken possession of my entire</a:t>
            </a:r>
            <a:endParaRPr sz="1100"/>
          </a:p>
        </p:txBody>
      </p:sp>
      <p:sp>
        <p:nvSpPr>
          <p:cNvPr id="129" name="Google Shape;129;p17"/>
          <p:cNvSpPr txBox="1"/>
          <p:nvPr/>
        </p:nvSpPr>
        <p:spPr>
          <a:xfrm>
            <a:off x="7029079" y="3705972"/>
            <a:ext cx="16401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3A3E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E03A3E"/>
                </a:solidFill>
                <a:latin typeface="Open Sans"/>
                <a:ea typeface="Open Sans"/>
                <a:cs typeface="Open Sans"/>
                <a:sym typeface="Open Sans"/>
              </a:rPr>
              <a:t>Academics</a:t>
            </a:r>
            <a:endParaRPr sz="1100"/>
          </a:p>
        </p:txBody>
      </p:sp>
      <p:sp>
        <p:nvSpPr>
          <p:cNvPr id="130" name="Google Shape;130;p17"/>
          <p:cNvSpPr txBox="1"/>
          <p:nvPr/>
        </p:nvSpPr>
        <p:spPr>
          <a:xfrm>
            <a:off x="5235091" y="1282021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1100"/>
          </a:p>
        </p:txBody>
      </p:sp>
      <p:sp>
        <p:nvSpPr>
          <p:cNvPr id="131" name="Google Shape;131;p17"/>
          <p:cNvSpPr txBox="1"/>
          <p:nvPr/>
        </p:nvSpPr>
        <p:spPr>
          <a:xfrm>
            <a:off x="5235091" y="2129745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1100"/>
          </a:p>
        </p:txBody>
      </p:sp>
      <p:sp>
        <p:nvSpPr>
          <p:cNvPr id="132" name="Google Shape;132;p17"/>
          <p:cNvSpPr/>
          <p:nvPr/>
        </p:nvSpPr>
        <p:spPr>
          <a:xfrm>
            <a:off x="5123702" y="2858247"/>
            <a:ext cx="573000" cy="5730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5235091" y="2989239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1100"/>
          </a:p>
        </p:txBody>
      </p:sp>
      <p:sp>
        <p:nvSpPr>
          <p:cNvPr id="134" name="Google Shape;134;p17"/>
          <p:cNvSpPr txBox="1"/>
          <p:nvPr/>
        </p:nvSpPr>
        <p:spPr>
          <a:xfrm>
            <a:off x="5235091" y="3836963"/>
            <a:ext cx="35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1100"/>
          </a:p>
        </p:txBody>
      </p:sp>
      <p:sp>
        <p:nvSpPr>
          <p:cNvPr id="135" name="Google Shape;135;p17"/>
          <p:cNvSpPr txBox="1"/>
          <p:nvPr/>
        </p:nvSpPr>
        <p:spPr>
          <a:xfrm>
            <a:off x="1423527" y="2999686"/>
            <a:ext cx="23649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BMGT Exchange: Cass Business School</a:t>
            </a:r>
            <a:b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City University (United Kingdom)</a:t>
            </a:r>
            <a:b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9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London, United Kingdom</a:t>
            </a:r>
            <a:endParaRPr sz="1100"/>
          </a:p>
        </p:txBody>
      </p:sp>
      <p:sp>
        <p:nvSpPr>
          <p:cNvPr id="136" name="Google Shape;136;p17"/>
          <p:cNvSpPr/>
          <p:nvPr/>
        </p:nvSpPr>
        <p:spPr>
          <a:xfrm>
            <a:off x="8731932" y="-145211"/>
            <a:ext cx="555600" cy="555600"/>
          </a:xfrm>
          <a:prstGeom prst="ellipse">
            <a:avLst/>
          </a:prstGeom>
          <a:solidFill>
            <a:srgbClr val="FFE1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7" name="Google Shape;137;p17" descr="Google Shape;11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0659" y="1165491"/>
            <a:ext cx="2016056" cy="54406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1390650" y="1822574"/>
            <a:ext cx="29526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pen Sans"/>
              <a:buNone/>
            </a:pPr>
            <a:r>
              <a:rPr lang="en-GB" sz="3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Program Overview</a:t>
            </a:r>
            <a:endParaRPr sz="11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ighlight">
  <p:cSld name="Image Highligh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8"/>
          <p:cNvGrpSpPr/>
          <p:nvPr/>
        </p:nvGrpSpPr>
        <p:grpSpPr>
          <a:xfrm>
            <a:off x="6439995" y="1348740"/>
            <a:ext cx="2263500" cy="1633323"/>
            <a:chOff x="0" y="-1"/>
            <a:chExt cx="3018000" cy="2177764"/>
          </a:xfrm>
        </p:grpSpPr>
        <p:sp>
          <p:nvSpPr>
            <p:cNvPr id="141" name="Google Shape;141;p18"/>
            <p:cNvSpPr/>
            <p:nvPr/>
          </p:nvSpPr>
          <p:spPr>
            <a:xfrm>
              <a:off x="0" y="0"/>
              <a:ext cx="3018000" cy="2177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2" name="Google Shape;142;p18" descr="image1.jpeg"/>
            <p:cNvPicPr preferRelativeResize="0"/>
            <p:nvPr/>
          </p:nvPicPr>
          <p:blipFill rotWithShape="1">
            <a:blip r:embed="rId2">
              <a:alphaModFix/>
            </a:blip>
            <a:srcRect t="13914" b="13914"/>
            <a:stretch/>
          </p:blipFill>
          <p:spPr>
            <a:xfrm>
              <a:off x="0" y="-1"/>
              <a:ext cx="3017966" cy="2177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8"/>
          <p:cNvSpPr/>
          <p:nvPr/>
        </p:nvSpPr>
        <p:spPr>
          <a:xfrm>
            <a:off x="6439995" y="1348741"/>
            <a:ext cx="2263500" cy="1633200"/>
          </a:xfrm>
          <a:prstGeom prst="rect">
            <a:avLst/>
          </a:prstGeom>
          <a:solidFill>
            <a:srgbClr val="313C41">
              <a:alpha val="7333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440531" y="3006090"/>
            <a:ext cx="1037700" cy="1182300"/>
          </a:xfrm>
          <a:prstGeom prst="rect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649418" y="3147154"/>
            <a:ext cx="619800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pen Sans"/>
              <a:buNone/>
            </a:pPr>
            <a:r>
              <a:rPr lang="en-GB" sz="2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 sz="1100"/>
          </a:p>
        </p:txBody>
      </p:sp>
      <p:sp>
        <p:nvSpPr>
          <p:cNvPr id="146" name="Google Shape;146;p18"/>
          <p:cNvSpPr txBox="1"/>
          <p:nvPr/>
        </p:nvSpPr>
        <p:spPr>
          <a:xfrm>
            <a:off x="1687166" y="3383280"/>
            <a:ext cx="20157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r>
              <a:rPr lang="en-GB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Suitable for all categories business and personal presentation, eaque ipsa quae ab</a:t>
            </a:r>
            <a:endParaRPr sz="1100"/>
          </a:p>
        </p:txBody>
      </p:sp>
      <p:sp>
        <p:nvSpPr>
          <p:cNvPr id="147" name="Google Shape;147;p18"/>
          <p:cNvSpPr txBox="1"/>
          <p:nvPr/>
        </p:nvSpPr>
        <p:spPr>
          <a:xfrm>
            <a:off x="1670441" y="3127390"/>
            <a:ext cx="1621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Open Sans"/>
              <a:buNone/>
            </a:pPr>
            <a:r>
              <a:rPr lang="en-GB" sz="15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 sz="1100"/>
          </a:p>
        </p:txBody>
      </p:sp>
      <p:grpSp>
        <p:nvGrpSpPr>
          <p:cNvPr id="148" name="Google Shape;148;p18"/>
          <p:cNvGrpSpPr/>
          <p:nvPr/>
        </p:nvGrpSpPr>
        <p:grpSpPr>
          <a:xfrm>
            <a:off x="6687943" y="1554290"/>
            <a:ext cx="1766475" cy="1292047"/>
            <a:chOff x="0" y="-2"/>
            <a:chExt cx="2355300" cy="1722729"/>
          </a:xfrm>
        </p:grpSpPr>
        <p:grpSp>
          <p:nvGrpSpPr>
            <p:cNvPr id="149" name="Google Shape;149;p18"/>
            <p:cNvGrpSpPr/>
            <p:nvPr/>
          </p:nvGrpSpPr>
          <p:grpSpPr>
            <a:xfrm>
              <a:off x="1020509" y="-2"/>
              <a:ext cx="314226" cy="318842"/>
              <a:chOff x="0" y="-1"/>
              <a:chExt cx="314226" cy="318842"/>
            </a:xfrm>
          </p:grpSpPr>
          <p:sp>
            <p:nvSpPr>
              <p:cNvPr id="150" name="Google Shape;150;p18"/>
              <p:cNvSpPr/>
              <p:nvPr/>
            </p:nvSpPr>
            <p:spPr>
              <a:xfrm>
                <a:off x="50019" y="-1"/>
                <a:ext cx="250556" cy="273297"/>
              </a:xfrm>
              <a:custGeom>
                <a:avLst/>
                <a:gdLst/>
                <a:ahLst/>
                <a:cxnLst/>
                <a:rect l="l" t="t" r="r" b="b"/>
                <a:pathLst>
                  <a:path w="21595" h="21596" extrusionOk="0">
                    <a:moveTo>
                      <a:pt x="21595" y="2522"/>
                    </a:moveTo>
                    <a:cubicBezTo>
                      <a:pt x="21596" y="1130"/>
                      <a:pt x="20367" y="1"/>
                      <a:pt x="18849" y="0"/>
                    </a:cubicBezTo>
                    <a:cubicBezTo>
                      <a:pt x="17332" y="-1"/>
                      <a:pt x="16101" y="1126"/>
                      <a:pt x="16100" y="2517"/>
                    </a:cubicBezTo>
                    <a:cubicBezTo>
                      <a:pt x="16099" y="3370"/>
                      <a:pt x="16568" y="4165"/>
                      <a:pt x="17348" y="4630"/>
                    </a:cubicBezTo>
                    <a:lnTo>
                      <a:pt x="15314" y="10079"/>
                    </a:lnTo>
                    <a:cubicBezTo>
                      <a:pt x="14753" y="10079"/>
                      <a:pt x="14205" y="10236"/>
                      <a:pt x="13744" y="10529"/>
                    </a:cubicBezTo>
                    <a:lnTo>
                      <a:pt x="9646" y="7711"/>
                    </a:lnTo>
                    <a:cubicBezTo>
                      <a:pt x="10172" y="6406"/>
                      <a:pt x="9444" y="4957"/>
                      <a:pt x="8020" y="4475"/>
                    </a:cubicBezTo>
                    <a:cubicBezTo>
                      <a:pt x="6597" y="3994"/>
                      <a:pt x="5017" y="4661"/>
                      <a:pt x="4491" y="5966"/>
                    </a:cubicBezTo>
                    <a:cubicBezTo>
                      <a:pt x="4053" y="7056"/>
                      <a:pt x="4483" y="8278"/>
                      <a:pt x="5533" y="8928"/>
                    </a:cubicBezTo>
                    <a:lnTo>
                      <a:pt x="2915" y="16557"/>
                    </a:lnTo>
                    <a:lnTo>
                      <a:pt x="2754" y="16557"/>
                    </a:lnTo>
                    <a:cubicBezTo>
                      <a:pt x="1236" y="16554"/>
                      <a:pt x="3" y="17679"/>
                      <a:pt x="0" y="19070"/>
                    </a:cubicBezTo>
                    <a:cubicBezTo>
                      <a:pt x="-4" y="20462"/>
                      <a:pt x="1223" y="21592"/>
                      <a:pt x="2741" y="21596"/>
                    </a:cubicBezTo>
                    <a:cubicBezTo>
                      <a:pt x="4258" y="21599"/>
                      <a:pt x="5491" y="20474"/>
                      <a:pt x="5495" y="19082"/>
                    </a:cubicBezTo>
                    <a:cubicBezTo>
                      <a:pt x="5497" y="18285"/>
                      <a:pt x="5087" y="17534"/>
                      <a:pt x="4391" y="17057"/>
                    </a:cubicBezTo>
                    <a:lnTo>
                      <a:pt x="7032" y="9359"/>
                    </a:lnTo>
                    <a:lnTo>
                      <a:pt x="7072" y="9359"/>
                    </a:lnTo>
                    <a:cubicBezTo>
                      <a:pt x="7660" y="9358"/>
                      <a:pt x="8232" y="9184"/>
                      <a:pt x="8704" y="8863"/>
                    </a:cubicBezTo>
                    <a:lnTo>
                      <a:pt x="12767" y="11652"/>
                    </a:lnTo>
                    <a:cubicBezTo>
                      <a:pt x="12636" y="11953"/>
                      <a:pt x="12568" y="12274"/>
                      <a:pt x="12567" y="12598"/>
                    </a:cubicBezTo>
                    <a:cubicBezTo>
                      <a:pt x="12566" y="13990"/>
                      <a:pt x="13796" y="15118"/>
                      <a:pt x="15313" y="15119"/>
                    </a:cubicBezTo>
                    <a:cubicBezTo>
                      <a:pt x="16831" y="15119"/>
                      <a:pt x="18062" y="13992"/>
                      <a:pt x="18062" y="12600"/>
                    </a:cubicBezTo>
                    <a:cubicBezTo>
                      <a:pt x="18062" y="11751"/>
                      <a:pt x="17596" y="10959"/>
                      <a:pt x="16822" y="10493"/>
                    </a:cubicBezTo>
                    <a:lnTo>
                      <a:pt x="18847" y="5041"/>
                    </a:lnTo>
                    <a:cubicBezTo>
                      <a:pt x="20365" y="5041"/>
                      <a:pt x="21595" y="3913"/>
                      <a:pt x="21595" y="25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Open Sans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" name="Google Shape;151;p18"/>
              <p:cNvSpPr/>
              <p:nvPr/>
            </p:nvSpPr>
            <p:spPr>
              <a:xfrm>
                <a:off x="0" y="25"/>
                <a:ext cx="314226" cy="31881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78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749"/>
                    </a:lnTo>
                    <a:lnTo>
                      <a:pt x="1878" y="19749"/>
                    </a:lnTo>
                    <a:lnTo>
                      <a:pt x="18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Open Sans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52" name="Google Shape;152;p18"/>
            <p:cNvSpPr txBox="1"/>
            <p:nvPr/>
          </p:nvSpPr>
          <p:spPr>
            <a:xfrm>
              <a:off x="0" y="767827"/>
              <a:ext cx="2355300" cy="95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50" tIns="34250" rIns="34250" bIns="3425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Open Sans"/>
                <a:buNone/>
              </a:pPr>
              <a:r>
                <a:rPr lang="en-GB" sz="9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Suitable for all categories business and personal presentation</a:t>
              </a:r>
              <a:endParaRPr sz="1100"/>
            </a:p>
          </p:txBody>
        </p:sp>
        <p:sp>
          <p:nvSpPr>
            <p:cNvPr id="153" name="Google Shape;153;p18"/>
            <p:cNvSpPr txBox="1"/>
            <p:nvPr/>
          </p:nvSpPr>
          <p:spPr>
            <a:xfrm>
              <a:off x="96948" y="426641"/>
              <a:ext cx="21615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50" tIns="34250" rIns="34250" bIns="342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Open Sans"/>
                <a:buNone/>
              </a:pPr>
              <a:r>
                <a:rPr lang="en-GB" sz="15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Description</a:t>
              </a:r>
              <a:endParaRPr sz="1100"/>
            </a:p>
          </p:txBody>
        </p:sp>
      </p:grpSp>
      <p:sp>
        <p:nvSpPr>
          <p:cNvPr id="154" name="Google Shape;154;p18"/>
          <p:cNvSpPr/>
          <p:nvPr/>
        </p:nvSpPr>
        <p:spPr>
          <a:xfrm>
            <a:off x="8731932" y="-145211"/>
            <a:ext cx="555600" cy="555600"/>
          </a:xfrm>
          <a:prstGeom prst="ellipse">
            <a:avLst/>
          </a:prstGeom>
          <a:solidFill>
            <a:srgbClr val="E03A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5" name="Google Shape;155;p18"/>
          <p:cNvGrpSpPr/>
          <p:nvPr/>
        </p:nvGrpSpPr>
        <p:grpSpPr>
          <a:xfrm>
            <a:off x="440532" y="1348740"/>
            <a:ext cx="3102770" cy="1657350"/>
            <a:chOff x="0" y="0"/>
            <a:chExt cx="4137026" cy="2209800"/>
          </a:xfrm>
        </p:grpSpPr>
        <p:sp>
          <p:nvSpPr>
            <p:cNvPr id="156" name="Google Shape;156;p18"/>
            <p:cNvSpPr/>
            <p:nvPr/>
          </p:nvSpPr>
          <p:spPr>
            <a:xfrm>
              <a:off x="0" y="0"/>
              <a:ext cx="4137000" cy="2209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7" name="Google Shape;157;p18" descr="image1.jpeg"/>
            <p:cNvPicPr preferRelativeResize="0"/>
            <p:nvPr/>
          </p:nvPicPr>
          <p:blipFill rotWithShape="1">
            <a:blip r:embed="rId2">
              <a:alphaModFix/>
            </a:blip>
            <a:srcRect t="23289" b="23294"/>
            <a:stretch/>
          </p:blipFill>
          <p:spPr>
            <a:xfrm>
              <a:off x="0" y="0"/>
              <a:ext cx="4137026" cy="220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oogle Shape;158;p18"/>
          <p:cNvGrpSpPr/>
          <p:nvPr/>
        </p:nvGrpSpPr>
        <p:grpSpPr>
          <a:xfrm>
            <a:off x="3855242" y="1348740"/>
            <a:ext cx="2469376" cy="3382875"/>
            <a:chOff x="-1" y="0"/>
            <a:chExt cx="3292501" cy="4510500"/>
          </a:xfrm>
        </p:grpSpPr>
        <p:sp>
          <p:nvSpPr>
            <p:cNvPr id="159" name="Google Shape;159;p18"/>
            <p:cNvSpPr/>
            <p:nvPr/>
          </p:nvSpPr>
          <p:spPr>
            <a:xfrm>
              <a:off x="0" y="0"/>
              <a:ext cx="3292500" cy="4510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0" name="Google Shape;160;p18" descr="image1.jpeg"/>
            <p:cNvPicPr preferRelativeResize="0"/>
            <p:nvPr/>
          </p:nvPicPr>
          <p:blipFill rotWithShape="1">
            <a:blip r:embed="rId2">
              <a:alphaModFix/>
            </a:blip>
            <a:srcRect l="13498" r="13498"/>
            <a:stretch/>
          </p:blipFill>
          <p:spPr>
            <a:xfrm>
              <a:off x="-1" y="0"/>
              <a:ext cx="3292476" cy="45104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18"/>
          <p:cNvGrpSpPr/>
          <p:nvPr/>
        </p:nvGrpSpPr>
        <p:grpSpPr>
          <a:xfrm>
            <a:off x="6439995" y="3098221"/>
            <a:ext cx="2263500" cy="1633323"/>
            <a:chOff x="0" y="-1"/>
            <a:chExt cx="3018000" cy="2177764"/>
          </a:xfrm>
        </p:grpSpPr>
        <p:sp>
          <p:nvSpPr>
            <p:cNvPr id="162" name="Google Shape;162;p18"/>
            <p:cNvSpPr/>
            <p:nvPr/>
          </p:nvSpPr>
          <p:spPr>
            <a:xfrm>
              <a:off x="0" y="0"/>
              <a:ext cx="3018000" cy="2177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3" name="Google Shape;163;p18" descr="image1.jpeg"/>
            <p:cNvPicPr preferRelativeResize="0"/>
            <p:nvPr/>
          </p:nvPicPr>
          <p:blipFill rotWithShape="1">
            <a:blip r:embed="rId2">
              <a:alphaModFix/>
            </a:blip>
            <a:srcRect t="13914" b="13914"/>
            <a:stretch/>
          </p:blipFill>
          <p:spPr>
            <a:xfrm>
              <a:off x="0" y="-1"/>
              <a:ext cx="3017966" cy="2177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p18"/>
          <p:cNvSpPr txBox="1"/>
          <p:nvPr/>
        </p:nvSpPr>
        <p:spPr>
          <a:xfrm>
            <a:off x="1966913" y="314325"/>
            <a:ext cx="5210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Open Sans"/>
              <a:buNone/>
            </a:pPr>
            <a:r>
              <a:rPr lang="en-GB" sz="3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Extra Slide</a:t>
            </a:r>
            <a:endParaRPr sz="1100"/>
          </a:p>
        </p:txBody>
      </p:sp>
      <p:sp>
        <p:nvSpPr>
          <p:cNvPr id="165" name="Google Shape;165;p18"/>
          <p:cNvSpPr txBox="1"/>
          <p:nvPr/>
        </p:nvSpPr>
        <p:spPr>
          <a:xfrm>
            <a:off x="474824" y="4565420"/>
            <a:ext cx="2919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ADE"/>
              </a:buClr>
              <a:buSzPts val="800"/>
              <a:buFont typeface="Open Sans"/>
              <a:buNone/>
            </a:pPr>
            <a:r>
              <a:rPr lang="en-GB" sz="800" b="0" i="0" u="none" strike="noStrike" cap="none">
                <a:solidFill>
                  <a:srgbClr val="CFDADE"/>
                </a:solidFill>
                <a:latin typeface="Open Sans"/>
                <a:ea typeface="Open Sans"/>
                <a:cs typeface="Open Sans"/>
                <a:sym typeface="Open Sans"/>
              </a:rPr>
              <a:t>Page </a:t>
            </a:r>
            <a:endParaRPr sz="1100"/>
          </a:p>
        </p:txBody>
      </p:sp>
      <p:sp>
        <p:nvSpPr>
          <p:cNvPr id="166" name="Google Shape;166;p18"/>
          <p:cNvSpPr txBox="1"/>
          <p:nvPr/>
        </p:nvSpPr>
        <p:spPr>
          <a:xfrm>
            <a:off x="801245" y="4554206"/>
            <a:ext cx="2058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Open Sans"/>
              <a:buNone/>
            </a:pPr>
            <a:fld id="{00000000-1234-1234-1234-123412341234}" type="slidenum">
              <a:rPr lang="en-GB" sz="9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desktop.arcgis.com/en/arcmap/10.3/tools/analysis-toolbox/near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TERPCravingz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73368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Restaurant Consultancy Services</a:t>
            </a:r>
            <a:endParaRPr sz="1800"/>
          </a:p>
        </p:txBody>
      </p:sp>
      <p:sp>
        <p:nvSpPr>
          <p:cNvPr id="173" name="Google Shape;173;p19"/>
          <p:cNvSpPr txBox="1"/>
          <p:nvPr/>
        </p:nvSpPr>
        <p:spPr>
          <a:xfrm>
            <a:off x="1511450" y="4596525"/>
            <a:ext cx="8146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2019.12.4   Aishwarya </a:t>
            </a:r>
            <a:r>
              <a:rPr lang="en-GB" dirty="0" err="1">
                <a:latin typeface="Lato"/>
                <a:ea typeface="Lato"/>
                <a:cs typeface="Lato"/>
                <a:sym typeface="Lato"/>
              </a:rPr>
              <a:t>Bhangale</a:t>
            </a:r>
            <a:r>
              <a:rPr lang="en-GB" dirty="0">
                <a:latin typeface="Lato"/>
                <a:ea typeface="Lato"/>
                <a:cs typeface="Lato"/>
                <a:sym typeface="Lato"/>
              </a:rPr>
              <a:t>       Cindy Chang       </a:t>
            </a:r>
            <a:r>
              <a:rPr lang="en-GB" dirty="0" err="1">
                <a:latin typeface="Lato"/>
                <a:ea typeface="Lato"/>
                <a:cs typeface="Lato"/>
                <a:sym typeface="Lato"/>
              </a:rPr>
              <a:t>Wenjing</a:t>
            </a:r>
            <a:r>
              <a:rPr lang="en-GB" dirty="0">
                <a:latin typeface="Lato"/>
                <a:ea typeface="Lato"/>
                <a:cs typeface="Lato"/>
                <a:sym typeface="Lato"/>
              </a:rPr>
              <a:t> Cui       </a:t>
            </a:r>
            <a:r>
              <a:rPr lang="en-GB" dirty="0" err="1">
                <a:latin typeface="Lato"/>
                <a:ea typeface="Lato"/>
                <a:cs typeface="Lato"/>
                <a:sym typeface="Lato"/>
              </a:rPr>
              <a:t>Huyen</a:t>
            </a:r>
            <a:r>
              <a:rPr lang="en-GB" dirty="0">
                <a:latin typeface="Lato"/>
                <a:ea typeface="Lato"/>
                <a:cs typeface="Lato"/>
                <a:sym typeface="Lato"/>
              </a:rPr>
              <a:t> Nguyen      </a:t>
            </a:r>
            <a:r>
              <a:rPr lang="en-GB" dirty="0" err="1">
                <a:latin typeface="Lato"/>
                <a:ea typeface="Lato"/>
                <a:cs typeface="Lato"/>
                <a:sym typeface="Lato"/>
              </a:rPr>
              <a:t>Jiakun</a:t>
            </a:r>
            <a:r>
              <a:rPr lang="en-GB" dirty="0">
                <a:latin typeface="Lato"/>
                <a:ea typeface="Lato"/>
                <a:cs typeface="Lato"/>
                <a:sym typeface="Lato"/>
              </a:rPr>
              <a:t> Luo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>
            <a:spLocks noGrp="1"/>
          </p:cNvSpPr>
          <p:nvPr>
            <p:ph type="title"/>
          </p:nvPr>
        </p:nvSpPr>
        <p:spPr>
          <a:xfrm>
            <a:off x="636050" y="2285400"/>
            <a:ext cx="21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 Diagram</a:t>
            </a:r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pic>
        <p:nvPicPr>
          <p:cNvPr id="312" name="Google Shape;3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412" y="0"/>
            <a:ext cx="4786325" cy="5143500"/>
          </a:xfrm>
          <a:prstGeom prst="rect">
            <a:avLst/>
          </a:prstGeom>
          <a:noFill/>
          <a:ln>
            <a:noFill/>
          </a:ln>
          <a:effectLst>
            <a:outerShdw blurRad="528638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Relational Schema</a:t>
            </a:r>
            <a:endParaRPr/>
          </a:p>
        </p:txBody>
      </p:sp>
      <p:pic>
        <p:nvPicPr>
          <p:cNvPr id="318" name="Google Shape;3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7500" y="1307850"/>
            <a:ext cx="6860318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Physical Database Design</a:t>
            </a:r>
            <a:endParaRPr sz="3000"/>
          </a:p>
        </p:txBody>
      </p:sp>
      <p:sp>
        <p:nvSpPr>
          <p:cNvPr id="325" name="Google Shape;325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326" name="Google Shape;3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776" y="1460250"/>
            <a:ext cx="6282474" cy="2955374"/>
          </a:xfrm>
          <a:prstGeom prst="rect">
            <a:avLst/>
          </a:prstGeom>
          <a:noFill/>
          <a:ln>
            <a:noFill/>
          </a:ln>
          <a:effectLst>
            <a:outerShdw blurRad="300038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1810500" y="746025"/>
            <a:ext cx="59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An Entrepreneur Dilemma</a:t>
            </a:r>
            <a:endParaRPr sz="4800"/>
          </a:p>
        </p:txBody>
      </p:sp>
      <p:sp>
        <p:nvSpPr>
          <p:cNvPr id="332" name="Google Shape;33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333" name="Google Shape;333;p31"/>
          <p:cNvSpPr txBox="1"/>
          <p:nvPr/>
        </p:nvSpPr>
        <p:spPr>
          <a:xfrm>
            <a:off x="2551200" y="2351425"/>
            <a:ext cx="45126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Playfair Display"/>
                <a:ea typeface="Playfair Display"/>
                <a:cs typeface="Playfair Display"/>
                <a:sym typeface="Playfair Display"/>
              </a:rPr>
              <a:t>WHERE</a:t>
            </a:r>
            <a:r>
              <a:rPr lang="en-GB" sz="2400">
                <a:latin typeface="Playfair Display"/>
                <a:ea typeface="Playfair Display"/>
                <a:cs typeface="Playfair Display"/>
                <a:sym typeface="Playfair Display"/>
              </a:rPr>
              <a:t> to open restaurant?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Playfair Display"/>
                <a:ea typeface="Playfair Display"/>
                <a:cs typeface="Playfair Display"/>
                <a:sym typeface="Playfair Display"/>
              </a:rPr>
              <a:t>Which </a:t>
            </a:r>
            <a:r>
              <a:rPr lang="en-GB" sz="2400" b="1">
                <a:latin typeface="Playfair Display"/>
                <a:ea typeface="Playfair Display"/>
                <a:cs typeface="Playfair Display"/>
                <a:sym typeface="Playfair Display"/>
              </a:rPr>
              <a:t>RESTAURANT THEME</a:t>
            </a:r>
            <a:r>
              <a:rPr lang="en-GB" sz="2400"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1- Determine Location</a:t>
            </a:r>
            <a:endParaRPr/>
          </a:p>
        </p:txBody>
      </p:sp>
      <p:sp>
        <p:nvSpPr>
          <p:cNvPr id="339" name="Google Shape;339;p32"/>
          <p:cNvSpPr txBox="1"/>
          <p:nvPr/>
        </p:nvSpPr>
        <p:spPr>
          <a:xfrm>
            <a:off x="433775" y="1017725"/>
            <a:ext cx="67056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Which stops have between 10 to 100  restaurants within 15 minutes walkable distance  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75" y="2010650"/>
            <a:ext cx="5199450" cy="1645575"/>
          </a:xfrm>
          <a:prstGeom prst="rect">
            <a:avLst/>
          </a:prstGeom>
          <a:noFill/>
          <a:ln>
            <a:noFill/>
          </a:ln>
          <a:effectLst>
            <a:outerShdw blurRad="314325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2" name="Google Shape;342;p32"/>
          <p:cNvPicPr preferRelativeResize="0"/>
          <p:nvPr/>
        </p:nvPicPr>
        <p:blipFill rotWithShape="1">
          <a:blip r:embed="rId4">
            <a:alphaModFix/>
          </a:blip>
          <a:srcRect b="53557"/>
          <a:stretch/>
        </p:blipFill>
        <p:spPr>
          <a:xfrm>
            <a:off x="5031900" y="2833424"/>
            <a:ext cx="3941326" cy="1712850"/>
          </a:xfrm>
          <a:prstGeom prst="rect">
            <a:avLst/>
          </a:prstGeom>
          <a:noFill/>
          <a:ln>
            <a:noFill/>
          </a:ln>
          <a:effectLst>
            <a:outerShdw blurRad="328613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5" y="526550"/>
            <a:ext cx="7048351" cy="40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3"/>
          <p:cNvSpPr txBox="1"/>
          <p:nvPr/>
        </p:nvSpPr>
        <p:spPr>
          <a:xfrm>
            <a:off x="6984425" y="1518725"/>
            <a:ext cx="1914600" cy="2909700"/>
          </a:xfrm>
          <a:prstGeom prst="rect">
            <a:avLst/>
          </a:prstGeom>
          <a:noFill/>
          <a:ln>
            <a:noFill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Finalized Cities: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Silver Spring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Berwyn Heights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Hyattsville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College Park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Takoma Park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Greenbelt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Chillum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Riverdale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New Carrolton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Lanham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Char char="●"/>
            </a:pPr>
            <a:r>
              <a:rPr lang="en-GB" sz="1200">
                <a:latin typeface="Open Sans SemiBold"/>
                <a:ea typeface="Open Sans SemiBold"/>
                <a:cs typeface="Open Sans SemiBold"/>
                <a:sym typeface="Open Sans SemiBold"/>
              </a:rPr>
              <a:t>Langley Park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6742325" y="1003900"/>
            <a:ext cx="24018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Preferred Locations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2 - Determine Restaurant Theme</a:t>
            </a:r>
            <a:endParaRPr/>
          </a:p>
        </p:txBody>
      </p:sp>
      <p:pic>
        <p:nvPicPr>
          <p:cNvPr id="356" name="Google Shape;3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750" y="2974337"/>
            <a:ext cx="3301302" cy="1810576"/>
          </a:xfrm>
          <a:prstGeom prst="rect">
            <a:avLst/>
          </a:prstGeom>
          <a:noFill/>
          <a:ln>
            <a:noFill/>
          </a:ln>
          <a:effectLst>
            <a:outerShdw blurRad="1857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7" name="Google Shape;357;p3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358" name="Google Shape;3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24" y="2906050"/>
            <a:ext cx="4973800" cy="1955075"/>
          </a:xfrm>
          <a:prstGeom prst="rect">
            <a:avLst/>
          </a:prstGeom>
          <a:noFill/>
          <a:ln>
            <a:noFill/>
          </a:ln>
          <a:effectLst>
            <a:outerShdw blurRad="35718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9" name="Google Shape;359;p34"/>
          <p:cNvSpPr txBox="1"/>
          <p:nvPr/>
        </p:nvSpPr>
        <p:spPr>
          <a:xfrm>
            <a:off x="474225" y="1519688"/>
            <a:ext cx="67056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What are  the average restaurant price, 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average review count, and average restaurant rating for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each category in all cities?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162975" y="11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Determine Restaurant Theme</a:t>
            </a:r>
            <a:endParaRPr/>
          </a:p>
        </p:txBody>
      </p:sp>
      <p:pic>
        <p:nvPicPr>
          <p:cNvPr id="365" name="Google Shape;3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125" y="644625"/>
            <a:ext cx="4997177" cy="443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4175" y="500075"/>
            <a:ext cx="1003475" cy="415100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368" name="Google Shape;368;p35"/>
          <p:cNvSpPr txBox="1"/>
          <p:nvPr/>
        </p:nvSpPr>
        <p:spPr>
          <a:xfrm>
            <a:off x="44075" y="1041100"/>
            <a:ext cx="3635700" cy="3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AutoNum type="arabicPeriod"/>
            </a:pPr>
            <a:r>
              <a:rPr lang="en-GB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Avg. Price: low-&gt;affordable</a:t>
            </a: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X-Axis</a:t>
            </a: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AutoNum type="arabicPeriod"/>
            </a:pPr>
            <a:r>
              <a:rPr lang="en-GB">
                <a:latin typeface="Open Sans SemiBold"/>
                <a:ea typeface="Open Sans SemiBold"/>
                <a:cs typeface="Open Sans SemiBold"/>
                <a:sym typeface="Open Sans SemiBold"/>
              </a:rPr>
              <a:t>Avg. Rating:  high-&gt;Well-received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 SemiBold"/>
                <a:ea typeface="Open Sans SemiBold"/>
                <a:cs typeface="Open Sans SemiBold"/>
                <a:sym typeface="Open Sans SemiBold"/>
              </a:rPr>
              <a:t>        Y-Axis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AutoNum type="arabicPeriod"/>
            </a:pPr>
            <a:r>
              <a:rPr lang="en-GB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Avg. Review count: well-known</a:t>
            </a: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Color </a:t>
            </a: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Filter for 11 recommended cities</a:t>
            </a:r>
            <a:endParaRPr/>
          </a:p>
        </p:txBody>
      </p:sp>
      <p:sp>
        <p:nvSpPr>
          <p:cNvPr id="374" name="Google Shape;374;p3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375" name="Google Shape;3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154" y="111050"/>
            <a:ext cx="187684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175" y="1261375"/>
            <a:ext cx="4032903" cy="3820973"/>
          </a:xfrm>
          <a:prstGeom prst="rect">
            <a:avLst/>
          </a:prstGeom>
          <a:noFill/>
          <a:ln>
            <a:noFill/>
          </a:ln>
          <a:effectLst>
            <a:outerShdw blurRad="2857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>
            <a:spLocks noGrp="1"/>
          </p:cNvSpPr>
          <p:nvPr>
            <p:ph type="title"/>
          </p:nvPr>
        </p:nvSpPr>
        <p:spPr>
          <a:xfrm>
            <a:off x="162975" y="11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Open at College Park</a:t>
            </a:r>
            <a:endParaRPr/>
          </a:p>
        </p:txBody>
      </p:sp>
      <p:pic>
        <p:nvPicPr>
          <p:cNvPr id="382" name="Google Shape;3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782" y="0"/>
            <a:ext cx="18777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7"/>
          <p:cNvSpPr/>
          <p:nvPr/>
        </p:nvSpPr>
        <p:spPr>
          <a:xfrm>
            <a:off x="5664050" y="3557075"/>
            <a:ext cx="1053600" cy="33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0" y="816425"/>
            <a:ext cx="4817823" cy="415562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1121225" y="816425"/>
            <a:ext cx="2148300" cy="647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7"/>
          <p:cNvSpPr txBox="1"/>
          <p:nvPr/>
        </p:nvSpPr>
        <p:spPr>
          <a:xfrm>
            <a:off x="3126650" y="574500"/>
            <a:ext cx="33849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Well-received,and affordable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387" name="Google Shape;387;p37"/>
          <p:cNvSpPr txBox="1"/>
          <p:nvPr/>
        </p:nvSpPr>
        <p:spPr>
          <a:xfrm>
            <a:off x="5083850" y="3176975"/>
            <a:ext cx="17100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well-known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/>
        </p:nvSpPr>
        <p:spPr>
          <a:xfrm>
            <a:off x="699650" y="3375000"/>
            <a:ext cx="2691300" cy="1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local restaurant review platform that showcases restaurant information, restaurant review information and UMD Shuttles to the restaurant of choice.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763" y="1621375"/>
            <a:ext cx="908041" cy="9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692700" y="4784925"/>
            <a:ext cx="826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2" name="Google Shape;182;p20"/>
          <p:cNvGrpSpPr/>
          <p:nvPr/>
        </p:nvGrpSpPr>
        <p:grpSpPr>
          <a:xfrm rot="2700000">
            <a:off x="701432" y="1970834"/>
            <a:ext cx="3637744" cy="2609097"/>
            <a:chOff x="1293423" y="1845907"/>
            <a:chExt cx="2726599" cy="1959128"/>
          </a:xfrm>
        </p:grpSpPr>
        <p:sp>
          <p:nvSpPr>
            <p:cNvPr id="183" name="Google Shape;183;p20"/>
            <p:cNvSpPr/>
            <p:nvPr/>
          </p:nvSpPr>
          <p:spPr>
            <a:xfrm rot="2700000">
              <a:off x="1872148" y="2010369"/>
              <a:ext cx="562150" cy="1869732"/>
            </a:xfrm>
            <a:prstGeom prst="roundRect">
              <a:avLst>
                <a:gd name="adj" fmla="val 50000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 txBox="1"/>
            <p:nvPr/>
          </p:nvSpPr>
          <p:spPr>
            <a:xfrm rot="-2700000">
              <a:off x="1364260" y="2687994"/>
              <a:ext cx="169875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TERPCravingz</a:t>
              </a:r>
              <a:endPara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2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6" name="Google Shape;186;p20"/>
          <p:cNvGrpSpPr/>
          <p:nvPr/>
        </p:nvGrpSpPr>
        <p:grpSpPr>
          <a:xfrm rot="2700000">
            <a:off x="5271989" y="2801809"/>
            <a:ext cx="2742963" cy="2331622"/>
            <a:chOff x="3187255" y="1473349"/>
            <a:chExt cx="2742989" cy="2331645"/>
          </a:xfrm>
        </p:grpSpPr>
        <p:sp>
          <p:nvSpPr>
            <p:cNvPr id="187" name="Google Shape;187;p20"/>
            <p:cNvSpPr/>
            <p:nvPr/>
          </p:nvSpPr>
          <p:spPr>
            <a:xfrm rot="2700000">
              <a:off x="3861263" y="1763795"/>
              <a:ext cx="585484" cy="2148898"/>
            </a:xfrm>
            <a:prstGeom prst="roundRect">
              <a:avLst>
                <a:gd name="adj" fmla="val 50000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 rot="-2700000">
              <a:off x="3420986" y="3205480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2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Consumers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2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Lato"/>
                  <a:ea typeface="Lato"/>
                  <a:cs typeface="Lato"/>
                  <a:sym typeface="Lato"/>
                </a:rPr>
                <a:t>How do I get to a Vegetarian  restaurant that has above average rating and on UMD shuttle routes?</a:t>
              </a:r>
              <a:endParaRPr sz="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91" name="Google Shape;191;p20"/>
          <p:cNvGrpSpPr/>
          <p:nvPr/>
        </p:nvGrpSpPr>
        <p:grpSpPr>
          <a:xfrm rot="2700000">
            <a:off x="5234975" y="1110330"/>
            <a:ext cx="2850839" cy="2418843"/>
            <a:chOff x="5123304" y="1467949"/>
            <a:chExt cx="2850866" cy="2418866"/>
          </a:xfrm>
        </p:grpSpPr>
        <p:sp>
          <p:nvSpPr>
            <p:cNvPr id="192" name="Google Shape;192;p20"/>
            <p:cNvSpPr/>
            <p:nvPr/>
          </p:nvSpPr>
          <p:spPr>
            <a:xfrm rot="2700000">
              <a:off x="5759717" y="1871036"/>
              <a:ext cx="562574" cy="2033073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 rot="-2700000">
              <a:off x="5341013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2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Entrepreneurs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20"/>
            <p:cNvSpPr txBox="1"/>
            <p:nvPr/>
          </p:nvSpPr>
          <p:spPr>
            <a:xfrm rot="-2700000">
              <a:off x="5851906" y="2525045"/>
              <a:ext cx="2203628" cy="6826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Lato"/>
                  <a:ea typeface="Lato"/>
                  <a:cs typeface="Lato"/>
                  <a:sym typeface="Lato"/>
                </a:rPr>
                <a:t>People who are looking for restaurant business opportunities nearby UMD and needed analysis insights for decision making</a:t>
              </a:r>
              <a:endParaRPr sz="8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96" name="Google Shape;1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7923" y="3392539"/>
            <a:ext cx="908026" cy="907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0"/>
          <p:cNvCxnSpPr>
            <a:stCxn id="184" idx="3"/>
            <a:endCxn id="192" idx="2"/>
          </p:cNvCxnSpPr>
          <p:nvPr/>
        </p:nvCxnSpPr>
        <p:spPr>
          <a:xfrm rot="10800000" flipH="1">
            <a:off x="3178768" y="2109215"/>
            <a:ext cx="1957500" cy="80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20"/>
          <p:cNvSpPr txBox="1"/>
          <p:nvPr/>
        </p:nvSpPr>
        <p:spPr>
          <a:xfrm>
            <a:off x="848600" y="115685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Platform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5251200" y="106680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Clients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0" name="Google Shape;200;p20"/>
          <p:cNvCxnSpPr/>
          <p:nvPr/>
        </p:nvCxnSpPr>
        <p:spPr>
          <a:xfrm>
            <a:off x="69275" y="1451275"/>
            <a:ext cx="900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cxnSp>
        <p:nvCxnSpPr>
          <p:cNvPr id="202" name="Google Shape;202;p20"/>
          <p:cNvCxnSpPr>
            <a:stCxn id="184" idx="3"/>
            <a:endCxn id="187" idx="2"/>
          </p:cNvCxnSpPr>
          <p:nvPr/>
        </p:nvCxnSpPr>
        <p:spPr>
          <a:xfrm>
            <a:off x="3178768" y="2914115"/>
            <a:ext cx="1963200" cy="90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" name="Google Shape;203;p20"/>
          <p:cNvSpPr txBox="1"/>
          <p:nvPr/>
        </p:nvSpPr>
        <p:spPr>
          <a:xfrm>
            <a:off x="3390900" y="2063925"/>
            <a:ext cx="14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Consultancy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3848100" y="3424425"/>
            <a:ext cx="14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Search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>
            <a:spLocks noGrp="1"/>
          </p:cNvSpPr>
          <p:nvPr>
            <p:ph type="title"/>
          </p:nvPr>
        </p:nvSpPr>
        <p:spPr>
          <a:xfrm>
            <a:off x="347958" y="1933525"/>
            <a:ext cx="2589451" cy="1885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Location &amp;</a:t>
            </a:r>
            <a:br>
              <a:rPr lang="en-GB" dirty="0"/>
            </a:br>
            <a:r>
              <a:rPr lang="en-GB" dirty="0"/>
              <a:t>Restaurant Theme Results</a:t>
            </a:r>
            <a:endParaRPr dirty="0"/>
          </a:p>
        </p:txBody>
      </p:sp>
      <p:pic>
        <p:nvPicPr>
          <p:cNvPr id="393" name="Google Shape;3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325" y="-171825"/>
            <a:ext cx="5340824" cy="5315325"/>
          </a:xfrm>
          <a:prstGeom prst="rect">
            <a:avLst/>
          </a:prstGeom>
          <a:noFill/>
          <a:ln>
            <a:noFill/>
          </a:ln>
          <a:effectLst>
            <a:outerShdw blurRad="3000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4" name="Google Shape;394;p38"/>
          <p:cNvSpPr/>
          <p:nvPr/>
        </p:nvSpPr>
        <p:spPr>
          <a:xfrm>
            <a:off x="6757675" y="1524400"/>
            <a:ext cx="820800" cy="477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8"/>
          <p:cNvSpPr txBox="1"/>
          <p:nvPr/>
        </p:nvSpPr>
        <p:spPr>
          <a:xfrm>
            <a:off x="6757675" y="1455925"/>
            <a:ext cx="8208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Playfair Display"/>
                <a:ea typeface="Playfair Display"/>
                <a:cs typeface="Playfair Display"/>
                <a:sym typeface="Playfair Display"/>
              </a:rPr>
              <a:t>(1)Barbecue</a:t>
            </a:r>
            <a:endParaRPr sz="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Playfair Display"/>
                <a:ea typeface="Playfair Display"/>
                <a:cs typeface="Playfair Display"/>
                <a:sym typeface="Playfair Display"/>
              </a:rPr>
              <a:t>(2)Tea Romm</a:t>
            </a:r>
            <a:endParaRPr sz="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Playfair Display"/>
                <a:ea typeface="Playfair Display"/>
                <a:cs typeface="Playfair Display"/>
                <a:sym typeface="Playfair Display"/>
              </a:rPr>
              <a:t>(3)Pop-Up Shop</a:t>
            </a:r>
            <a:endParaRPr sz="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9"/>
          <p:cNvPicPr preferRelativeResize="0"/>
          <p:nvPr/>
        </p:nvPicPr>
        <p:blipFill rotWithShape="1">
          <a:blip r:embed="rId3">
            <a:alphaModFix/>
          </a:blip>
          <a:srcRect b="5535"/>
          <a:stretch/>
        </p:blipFill>
        <p:spPr>
          <a:xfrm>
            <a:off x="152400" y="899788"/>
            <a:ext cx="6000749" cy="334392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9"/>
          <p:cNvSpPr txBox="1"/>
          <p:nvPr/>
        </p:nvSpPr>
        <p:spPr>
          <a:xfrm>
            <a:off x="5772150" y="1504950"/>
            <a:ext cx="29526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Used positive and negative words compiled by Bing Liu and Minking Hu.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5772150" y="2466975"/>
            <a:ext cx="26766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Classification of restaurants based on whether the majority of reviews received by the restaurant are positive, negative or neutral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39"/>
          <p:cNvSpPr txBox="1"/>
          <p:nvPr/>
        </p:nvSpPr>
        <p:spPr>
          <a:xfrm>
            <a:off x="5857875" y="3984625"/>
            <a:ext cx="27243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Small scale model with lesser number of reviews per restaurant.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39"/>
          <p:cNvSpPr txBox="1">
            <a:spLocks noGrp="1"/>
          </p:cNvSpPr>
          <p:nvPr>
            <p:ph type="title"/>
          </p:nvPr>
        </p:nvSpPr>
        <p:spPr>
          <a:xfrm>
            <a:off x="152400" y="196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Review Text Sentiment Analysis</a:t>
            </a:r>
            <a:endParaRPr/>
          </a:p>
        </p:txBody>
      </p:sp>
      <p:sp>
        <p:nvSpPr>
          <p:cNvPr id="405" name="Google Shape;405;p3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Plans</a:t>
            </a:r>
            <a:endParaRPr/>
          </a:p>
        </p:txBody>
      </p:sp>
      <p:pic>
        <p:nvPicPr>
          <p:cNvPr id="411" name="Google Shape;4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575" y="454838"/>
            <a:ext cx="4533951" cy="4233823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12" name="Google Shape;412;p4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sp>
        <p:nvSpPr>
          <p:cNvPr id="413" name="Google Shape;413;p40"/>
          <p:cNvSpPr txBox="1"/>
          <p:nvPr/>
        </p:nvSpPr>
        <p:spPr>
          <a:xfrm>
            <a:off x="311700" y="1143000"/>
            <a:ext cx="4101900" cy="49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1. Complete interactive website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 Text Analysis: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Help label categories better and reflect restaurant rating better (using sentiment analysis, machine learning, clustering).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3. Recommendation System: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recommend restaurants that match customer’s preference based on past review texts (using machine learning method)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>
            <a:spLocks noGrp="1"/>
          </p:cNvSpPr>
          <p:nvPr>
            <p:ph type="ctrTitle"/>
          </p:nvPr>
        </p:nvSpPr>
        <p:spPr>
          <a:xfrm>
            <a:off x="344250" y="2257425"/>
            <a:ext cx="8455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>
                <a:solidFill>
                  <a:srgbClr val="141414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</a:t>
            </a:r>
            <a:endParaRPr sz="2400" b="0">
              <a:solidFill>
                <a:srgbClr val="14141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9" name="Google Shape;419;p41"/>
          <p:cNvSpPr txBox="1">
            <a:spLocks noGrp="1"/>
          </p:cNvSpPr>
          <p:nvPr>
            <p:ph type="subTitle" idx="1"/>
          </p:nvPr>
        </p:nvSpPr>
        <p:spPr>
          <a:xfrm>
            <a:off x="6056550" y="2835225"/>
            <a:ext cx="2743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/>
              <a:t>Q&amp;A</a:t>
            </a:r>
            <a:endParaRPr sz="1800" b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628225" y="1458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10" name="Google Shape;210;p21"/>
          <p:cNvSpPr txBox="1"/>
          <p:nvPr/>
        </p:nvSpPr>
        <p:spPr>
          <a:xfrm>
            <a:off x="169650" y="864750"/>
            <a:ext cx="8551800" cy="49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u="sng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Entrepreneur Demand:</a:t>
            </a:r>
            <a:endParaRPr sz="1800" b="1" u="sng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Easy connectivity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Neither too cluttered nor too deserted with neighbouring restaurants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Well-received, well-known and affordable restaurant themes (Eg: Breweries, bars, Vegan Food,etc)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         </a:t>
            </a:r>
            <a:r>
              <a:rPr lang="en-GB" sz="1800" b="1" u="sng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Extra Functionality :</a:t>
            </a:r>
            <a:endParaRPr sz="1800" b="1" u="sng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          Inform customers about the </a:t>
            </a: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closest UMD shuttle stop</a:t>
            </a: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 to a chosen restaurant.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1294301" y="18689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/>
              </a:rPr>
              <a:t>Background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1294301" y="21944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/>
              </a:rPr>
              <a:t>Introduction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1294300" y="2900975"/>
            <a:ext cx="4055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Conceptual Database Design: ER diagram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1294299" y="32264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Logical Database Design: relational schema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1294301" y="35519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Physical Database Design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1294298" y="38774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Cases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1294299" y="42029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Application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1294301" y="254772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Data-1: Summary</a:t>
            </a:r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4326175" y="445025"/>
            <a:ext cx="3675300" cy="94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Data of 2793 restaurants in 15 cities nearby UMD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0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164363" y="1509899"/>
            <a:ext cx="3675300" cy="1155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0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Data of all 25 Shuttle-UM route schedules with 315 bus stops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 rotWithShape="1">
          <a:blip r:embed="rId3">
            <a:alphaModFix/>
          </a:blip>
          <a:srcRect l="14420"/>
          <a:stretch/>
        </p:blipFill>
        <p:spPr>
          <a:xfrm>
            <a:off x="3839675" y="1359425"/>
            <a:ext cx="5207026" cy="367244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34" name="Google Shape;234;p23"/>
          <p:cNvGrpSpPr/>
          <p:nvPr/>
        </p:nvGrpSpPr>
        <p:grpSpPr>
          <a:xfrm>
            <a:off x="524845" y="2665800"/>
            <a:ext cx="2857633" cy="2200154"/>
            <a:chOff x="5468614" y="2134125"/>
            <a:chExt cx="3675413" cy="3009375"/>
          </a:xfrm>
        </p:grpSpPr>
        <p:pic>
          <p:nvPicPr>
            <p:cNvPr id="235" name="Google Shape;23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68614" y="3305800"/>
              <a:ext cx="3675400" cy="1837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36" name="Google Shape;236;p23"/>
            <p:cNvPicPr preferRelativeResize="0"/>
            <p:nvPr/>
          </p:nvPicPr>
          <p:blipFill rotWithShape="1">
            <a:blip r:embed="rId5">
              <a:alphaModFix/>
            </a:blip>
            <a:srcRect t="20166"/>
            <a:stretch/>
          </p:blipFill>
          <p:spPr>
            <a:xfrm>
              <a:off x="5468624" y="2134125"/>
              <a:ext cx="3675402" cy="1767350"/>
            </a:xfrm>
            <a:prstGeom prst="rect">
              <a:avLst/>
            </a:prstGeom>
            <a:noFill/>
            <a:ln>
              <a:noFill/>
            </a:ln>
            <a:effectLst>
              <a:outerShdw blurRad="71438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1181" y="445080"/>
            <a:ext cx="1621325" cy="9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321075" y="24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Data-2:  Source</a:t>
            </a:r>
            <a:endParaRPr/>
          </a:p>
        </p:txBody>
      </p:sp>
      <p:pic>
        <p:nvPicPr>
          <p:cNvPr id="243" name="Google Shape;243;p24"/>
          <p:cNvPicPr preferRelativeResize="0"/>
          <p:nvPr/>
        </p:nvPicPr>
        <p:blipFill rotWithShape="1">
          <a:blip r:embed="rId3">
            <a:alphaModFix/>
          </a:blip>
          <a:srcRect t="8983"/>
          <a:stretch/>
        </p:blipFill>
        <p:spPr>
          <a:xfrm>
            <a:off x="303300" y="2501525"/>
            <a:ext cx="1706875" cy="1534000"/>
          </a:xfrm>
          <a:prstGeom prst="rect">
            <a:avLst/>
          </a:prstGeom>
          <a:noFill/>
          <a:ln>
            <a:noFill/>
          </a:ln>
          <a:effectLst>
            <a:outerShdw blurRad="385763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4" name="Google Shape;244;p24"/>
          <p:cNvSpPr txBox="1"/>
          <p:nvPr/>
        </p:nvSpPr>
        <p:spPr>
          <a:xfrm>
            <a:off x="321075" y="913750"/>
            <a:ext cx="50490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3D85C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Scrape data from Yelp and Nextbus using Yelp API and NextBus API:</a:t>
            </a:r>
            <a:endParaRPr sz="1800">
              <a:solidFill>
                <a:srgbClr val="3D85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538" y="19325"/>
            <a:ext cx="2313450" cy="2313450"/>
          </a:xfrm>
          <a:prstGeom prst="rect">
            <a:avLst/>
          </a:prstGeom>
          <a:noFill/>
          <a:ln>
            <a:noFill/>
          </a:ln>
          <a:effectLst>
            <a:outerShdw blurRad="214313" dist="19050" dir="3060000" algn="bl" rotWithShape="0">
              <a:srgbClr val="000000">
                <a:alpha val="52000"/>
              </a:srgbClr>
            </a:outerShdw>
          </a:effectLst>
        </p:spPr>
      </p:pic>
      <p:sp>
        <p:nvSpPr>
          <p:cNvPr id="246" name="Google Shape;246;p24"/>
          <p:cNvSpPr txBox="1"/>
          <p:nvPr/>
        </p:nvSpPr>
        <p:spPr>
          <a:xfrm>
            <a:off x="6070775" y="2523475"/>
            <a:ext cx="25410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Yelp + Shuttle data extraction codes</a:t>
            </a:r>
            <a:endParaRPr sz="1800" b="1">
              <a:solidFill>
                <a:srgbClr val="2D3B4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2D3B45"/>
                </a:solidFill>
                <a:latin typeface="Open Sans"/>
                <a:ea typeface="Open Sans"/>
                <a:cs typeface="Open Sans"/>
                <a:sym typeface="Open Sans"/>
              </a:rPr>
              <a:t>(our github link) </a:t>
            </a:r>
            <a:endParaRPr sz="1800" b="1">
              <a:solidFill>
                <a:srgbClr val="2D3B4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 rotWithShape="1">
          <a:blip r:embed="rId5">
            <a:alphaModFix/>
          </a:blip>
          <a:srcRect r="23354"/>
          <a:stretch/>
        </p:blipFill>
        <p:spPr>
          <a:xfrm>
            <a:off x="321075" y="4120775"/>
            <a:ext cx="4834826" cy="876100"/>
          </a:xfrm>
          <a:prstGeom prst="rect">
            <a:avLst/>
          </a:prstGeom>
          <a:noFill/>
          <a:ln>
            <a:noFill/>
          </a:ln>
          <a:effectLst>
            <a:outerShdw blurRad="371475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8" name="Google Shape;248;p24"/>
          <p:cNvSpPr txBox="1"/>
          <p:nvPr/>
        </p:nvSpPr>
        <p:spPr>
          <a:xfrm>
            <a:off x="5360225" y="3884325"/>
            <a:ext cx="39621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Obtained up to 250,000 restaurants/day + all shuttle schedules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250" name="Google Shape;250;p24"/>
          <p:cNvPicPr preferRelativeResize="0"/>
          <p:nvPr/>
        </p:nvPicPr>
        <p:blipFill rotWithShape="1">
          <a:blip r:embed="rId6">
            <a:alphaModFix/>
          </a:blip>
          <a:srcRect r="17450" b="43301"/>
          <a:stretch/>
        </p:blipFill>
        <p:spPr>
          <a:xfrm>
            <a:off x="2118575" y="2879625"/>
            <a:ext cx="3037325" cy="1155901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51" name="Google Shape;251;p24"/>
          <p:cNvCxnSpPr/>
          <p:nvPr/>
        </p:nvCxnSpPr>
        <p:spPr>
          <a:xfrm rot="10800000">
            <a:off x="7341275" y="2027875"/>
            <a:ext cx="0" cy="648000"/>
          </a:xfrm>
          <a:prstGeom prst="straightConnector1">
            <a:avLst/>
          </a:prstGeom>
          <a:noFill/>
          <a:ln w="28575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2857500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4928149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6998798" y="439675"/>
            <a:ext cx="1996800" cy="23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25"/>
          <p:cNvSpPr/>
          <p:nvPr/>
        </p:nvSpPr>
        <p:spPr>
          <a:xfrm>
            <a:off x="7249917" y="2983054"/>
            <a:ext cx="1677600" cy="1770900"/>
          </a:xfrm>
          <a:prstGeom prst="ellipse">
            <a:avLst/>
          </a:prstGeom>
          <a:solidFill>
            <a:srgbClr val="FFE1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GB" sz="18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Total:</a:t>
            </a:r>
            <a:endParaRPr sz="18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lang="en-GB" sz="18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9 Tables</a:t>
            </a:r>
            <a:endParaRPr sz="18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2779650" y="544350"/>
            <a:ext cx="2152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Restaurant  (2793)</a:t>
            </a:r>
            <a:endParaRPr/>
          </a:p>
        </p:txBody>
      </p:sp>
      <p:sp>
        <p:nvSpPr>
          <p:cNvPr id="262" name="Google Shape;262;p25"/>
          <p:cNvSpPr txBox="1"/>
          <p:nvPr/>
        </p:nvSpPr>
        <p:spPr>
          <a:xfrm>
            <a:off x="5164051" y="575852"/>
            <a:ext cx="19662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Review  (7980) 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7105625" y="576750"/>
            <a:ext cx="19662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Customer (5525)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2895600" y="3235950"/>
            <a:ext cx="2011500" cy="165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4981442" y="3235950"/>
            <a:ext cx="2011500" cy="165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50800" dir="5400000" rotWithShape="0">
              <a:srgbClr val="000000">
                <a:alpha val="243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3071678" y="1017971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name,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Address, open hours, rating,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number of reviews,  </a:t>
            </a:r>
            <a:endParaRPr sz="1600" b="1" i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coordinates,  etc.    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5101670" y="1058846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written date,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Text,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Review rating   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7131662" y="1058846"/>
            <a:ext cx="18240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name 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2982646" y="3319950"/>
            <a:ext cx="1837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Shuttle (25)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5068488" y="3331920"/>
            <a:ext cx="18375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Stop  (315)</a:t>
            </a:r>
            <a:endParaRPr sz="1800" b="1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endParaRPr sz="20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3037500" y="3668700"/>
            <a:ext cx="18375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number, name, bus final destination 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5068488" y="3687750"/>
            <a:ext cx="18375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ID, name, coordinates</a:t>
            </a: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130250" y="79950"/>
            <a:ext cx="2152500" cy="11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Data-3: 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Processing</a:t>
            </a:r>
            <a:endParaRPr sz="3200"/>
          </a:p>
        </p:txBody>
      </p:sp>
      <p:sp>
        <p:nvSpPr>
          <p:cNvPr id="274" name="Google Shape;274;p25"/>
          <p:cNvSpPr txBox="1"/>
          <p:nvPr/>
        </p:nvSpPr>
        <p:spPr>
          <a:xfrm>
            <a:off x="-255250" y="3461750"/>
            <a:ext cx="3150900" cy="140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UMD DOTs</a:t>
            </a: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GB" sz="20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25 bus route schedules with 315 bus stops</a:t>
            </a:r>
            <a:endParaRPr/>
          </a:p>
        </p:txBody>
      </p:sp>
      <p:sp>
        <p:nvSpPr>
          <p:cNvPr id="275" name="Google Shape;275;p25"/>
          <p:cNvSpPr txBox="1"/>
          <p:nvPr/>
        </p:nvSpPr>
        <p:spPr>
          <a:xfrm>
            <a:off x="-171450" y="1339050"/>
            <a:ext cx="3029100" cy="1490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0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Yelp.com</a:t>
            </a:r>
            <a:r>
              <a:rPr lang="en-GB" sz="2000" b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: 2793 restaurants in 15 cities nearby UMD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>
            <a:spLocks noGrp="1"/>
          </p:cNvSpPr>
          <p:nvPr>
            <p:ph type="title"/>
          </p:nvPr>
        </p:nvSpPr>
        <p:spPr>
          <a:xfrm>
            <a:off x="234163" y="342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3200"/>
              <a:t>Data-3: Processing</a:t>
            </a:r>
            <a:endParaRPr sz="3200"/>
          </a:p>
        </p:txBody>
      </p:sp>
      <p:pic>
        <p:nvPicPr>
          <p:cNvPr id="281" name="Google Shape;281;p26"/>
          <p:cNvPicPr preferRelativeResize="0"/>
          <p:nvPr/>
        </p:nvPicPr>
        <p:blipFill rotWithShape="1">
          <a:blip r:embed="rId3">
            <a:alphaModFix/>
          </a:blip>
          <a:srcRect l="7842" t="-1337"/>
          <a:stretch/>
        </p:blipFill>
        <p:spPr>
          <a:xfrm>
            <a:off x="476250" y="1135475"/>
            <a:ext cx="8284074" cy="4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 rotWithShape="1">
          <a:blip r:embed="rId4">
            <a:alphaModFix/>
          </a:blip>
          <a:srcRect l="7842" t="5015"/>
          <a:stretch/>
        </p:blipFill>
        <p:spPr>
          <a:xfrm>
            <a:off x="476250" y="1570625"/>
            <a:ext cx="828407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6"/>
          <p:cNvPicPr preferRelativeResize="0"/>
          <p:nvPr/>
        </p:nvPicPr>
        <p:blipFill rotWithShape="1">
          <a:blip r:embed="rId5">
            <a:alphaModFix/>
          </a:blip>
          <a:srcRect r="42082"/>
          <a:stretch/>
        </p:blipFill>
        <p:spPr>
          <a:xfrm>
            <a:off x="476250" y="2025988"/>
            <a:ext cx="52959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 rotWithShape="1">
          <a:blip r:embed="rId6">
            <a:alphaModFix/>
          </a:blip>
          <a:srcRect r="32051"/>
          <a:stretch/>
        </p:blipFill>
        <p:spPr>
          <a:xfrm>
            <a:off x="476250" y="3059300"/>
            <a:ext cx="40386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/>
          <p:nvPr/>
        </p:nvSpPr>
        <p:spPr>
          <a:xfrm>
            <a:off x="8025025" y="1549900"/>
            <a:ext cx="963900" cy="4143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6" name="Google Shape;286;p26"/>
          <p:cNvCxnSpPr>
            <a:stCxn id="285" idx="2"/>
            <a:endCxn id="287" idx="0"/>
          </p:cNvCxnSpPr>
          <p:nvPr/>
        </p:nvCxnSpPr>
        <p:spPr>
          <a:xfrm flipH="1">
            <a:off x="6897475" y="1964200"/>
            <a:ext cx="1609500" cy="13236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7" name="Google Shape;28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9237" y="3287912"/>
            <a:ext cx="3616625" cy="1597125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  <a:effectLst>
            <a:outerShdw blurRad="4143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8" name="Google Shape;288;p26"/>
          <p:cNvSpPr txBox="1"/>
          <p:nvPr/>
        </p:nvSpPr>
        <p:spPr>
          <a:xfrm>
            <a:off x="6874300" y="3650725"/>
            <a:ext cx="302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sz="3600">
              <a:solidFill>
                <a:srgbClr val="CC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9" name="Google Shape;289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290" name="Google Shape;290;p26"/>
          <p:cNvSpPr txBox="1"/>
          <p:nvPr/>
        </p:nvSpPr>
        <p:spPr>
          <a:xfrm>
            <a:off x="249750" y="4107925"/>
            <a:ext cx="48396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- Find the nearest stop to the restaurant</a:t>
            </a:r>
            <a:endParaRPr sz="1600"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- Walk time from the nearest stop to restaurant</a:t>
            </a:r>
            <a:endParaRPr sz="1600" b="1">
              <a:solidFill>
                <a:srgbClr val="0000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/>
          <p:nvPr/>
        </p:nvSpPr>
        <p:spPr>
          <a:xfrm>
            <a:off x="5600300" y="3050400"/>
            <a:ext cx="3446400" cy="159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5600300" y="349350"/>
            <a:ext cx="3446400" cy="222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388600" y="1197325"/>
            <a:ext cx="4381800" cy="159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3200"/>
              <a:t>Data-3: Processing</a:t>
            </a:r>
            <a:endParaRPr/>
          </a:p>
        </p:txBody>
      </p:sp>
      <p:sp>
        <p:nvSpPr>
          <p:cNvPr id="299" name="Google Shape;299;p27"/>
          <p:cNvSpPr txBox="1"/>
          <p:nvPr/>
        </p:nvSpPr>
        <p:spPr>
          <a:xfrm>
            <a:off x="388600" y="1197325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the nearest shuttle stop</a:t>
            </a:r>
            <a:r>
              <a:rPr lang="en-GB" sz="1800">
                <a:highlight>
                  <a:srgbClr val="CFE2F3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for all restaurants using ArcMap.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0" name="Google Shape;3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975" y="2447550"/>
            <a:ext cx="2703975" cy="24930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 txBox="1"/>
          <p:nvPr/>
        </p:nvSpPr>
        <p:spPr>
          <a:xfrm>
            <a:off x="456975" y="1874975"/>
            <a:ext cx="438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lnSpc>
                <a:spcPct val="126316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-GB" sz="1050" b="1"/>
              <a:t>The </a:t>
            </a:r>
            <a:r>
              <a:rPr lang="en-GB" sz="1050" b="1">
                <a:uFill>
                  <a:noFill/>
                </a:uFill>
                <a:hlinkClick r:id="rId4"/>
              </a:rPr>
              <a:t>Near</a:t>
            </a:r>
            <a:r>
              <a:rPr lang="en-GB" sz="1050" b="1"/>
              <a:t> tool </a:t>
            </a:r>
            <a:r>
              <a:rPr lang="en-GB" sz="1050"/>
              <a:t>calculates the distance from each point in one feature class to the nearest point or line feature in another feature class.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303" name="Google Shape;303;p27"/>
          <p:cNvSpPr txBox="1"/>
          <p:nvPr/>
        </p:nvSpPr>
        <p:spPr>
          <a:xfrm>
            <a:off x="5600300" y="349350"/>
            <a:ext cx="3446400" cy="20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For each restaurant(lat1, lon1)  and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its nearest stop(lat2, long2), calculate 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he distance between them.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Earth radius= 6,371,000 m)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highlight>
                  <a:srgbClr val="141414"/>
                </a:highlight>
              </a:rPr>
              <a:t>Distance = ACOS( SIN(lat1*PI()/180)*SIN(lat2*PI()/180) + COS(lat1*PI()/180)*COS(lat2*PI()/180)*COS(lon2*PI()/180-lon1*PI()/180) ) * 6371000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Calculate walking time: stop---&gt; restaurant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(with adult walking speed 1.4 metres per second)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highlight>
                  <a:srgbClr val="141414"/>
                </a:highlight>
              </a:rPr>
              <a:t>Distance*60 /1.4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5600300" y="0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Distance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5600300" y="2676275"/>
            <a:ext cx="46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Find Walking Time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754</Words>
  <Application>Microsoft Macintosh PowerPoint</Application>
  <PresentationFormat>On-screen Show (16:9)</PresentationFormat>
  <Paragraphs>164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Comic Sans MS</vt:lpstr>
      <vt:lpstr>Roboto</vt:lpstr>
      <vt:lpstr>Lato</vt:lpstr>
      <vt:lpstr>Arial</vt:lpstr>
      <vt:lpstr>Courier New</vt:lpstr>
      <vt:lpstr>Playfair Display</vt:lpstr>
      <vt:lpstr>Oswald</vt:lpstr>
      <vt:lpstr>Open Sans SemiBold</vt:lpstr>
      <vt:lpstr>Montserrat</vt:lpstr>
      <vt:lpstr>Open Sans</vt:lpstr>
      <vt:lpstr>Average</vt:lpstr>
      <vt:lpstr>Pop</vt:lpstr>
      <vt:lpstr>TERPCravingz</vt:lpstr>
      <vt:lpstr>Background</vt:lpstr>
      <vt:lpstr>Introduction</vt:lpstr>
      <vt:lpstr>Outline</vt:lpstr>
      <vt:lpstr>Data-1: Summary</vt:lpstr>
      <vt:lpstr>Data-2:  Source</vt:lpstr>
      <vt:lpstr>Data-3:  Processing</vt:lpstr>
      <vt:lpstr>Data-3: Processing</vt:lpstr>
      <vt:lpstr>Data-3: Processing</vt:lpstr>
      <vt:lpstr>ER Diagram</vt:lpstr>
      <vt:lpstr>Relational Schema</vt:lpstr>
      <vt:lpstr>Physical Database Design</vt:lpstr>
      <vt:lpstr>An Entrepreneur Dilemma</vt:lpstr>
      <vt:lpstr>Use Case 1- Determine Location</vt:lpstr>
      <vt:lpstr>PowerPoint Presentation</vt:lpstr>
      <vt:lpstr>Use Case 2 - Determine Restaurant Theme</vt:lpstr>
      <vt:lpstr>Determine Restaurant Theme</vt:lpstr>
      <vt:lpstr>Filter for 11 recommended cities</vt:lpstr>
      <vt:lpstr>IF Open at College Park</vt:lpstr>
      <vt:lpstr>Location &amp; Restaurant Theme Results</vt:lpstr>
      <vt:lpstr>Review Text Sentiment Analysis</vt:lpstr>
      <vt:lpstr>Future Plans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TERPCravingz</dc:title>
  <cp:lastModifiedBy>Microsoft Office User</cp:lastModifiedBy>
  <cp:revision>4</cp:revision>
  <dcterms:modified xsi:type="dcterms:W3CDTF">2019-12-04T20:36:07Z</dcterms:modified>
</cp:coreProperties>
</file>